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6" r:id="rId4"/>
    <p:sldId id="269" r:id="rId5"/>
    <p:sldId id="267" r:id="rId6"/>
    <p:sldId id="260" r:id="rId7"/>
    <p:sldId id="262" r:id="rId8"/>
    <p:sldId id="270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5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9.pn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843" y="1299990"/>
            <a:ext cx="11226188" cy="2082188"/>
          </a:xfrm>
        </p:spPr>
        <p:txBody>
          <a:bodyPr>
            <a:noAutofit/>
          </a:bodyPr>
          <a:lstStyle/>
          <a:p>
            <a:r>
              <a:rPr lang="ru-RU" sz="6600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600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600" cap="none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600" cap="none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600" cap="none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8000" cap="none" smtClean="0">
                <a:solidFill>
                  <a:srgbClr val="AC339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Дистанционное </a:t>
            </a:r>
            <a:r>
              <a:rPr lang="ru-RU" sz="8000" cap="none">
                <a:solidFill>
                  <a:srgbClr val="AC339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</a:t>
            </a:r>
            <a:r>
              <a:rPr lang="ru-RU" sz="8000" cap="none" smtClean="0">
                <a:solidFill>
                  <a:srgbClr val="AC339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рисованию»</a:t>
            </a:r>
            <a:r>
              <a:rPr lang="ru-RU" sz="5400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5400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5400" cap="none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3552" y="3282695"/>
            <a:ext cx="10697378" cy="17079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800" cap="none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Шелестова</a:t>
            </a:r>
            <a:r>
              <a:rPr lang="ru-RU" sz="4800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cap="none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аталья И</a:t>
            </a:r>
            <a:r>
              <a:rPr lang="ru-RU" sz="4800" cap="none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горевна</a:t>
            </a:r>
            <a:r>
              <a:rPr lang="ru-RU" sz="4800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ru-RU" sz="4800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cap="none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>
              <a:lnSpc>
                <a:spcPct val="100000"/>
              </a:lnSpc>
            </a:pPr>
            <a:endParaRPr lang="ru-RU" sz="2400" cap="none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71" y="1123720"/>
            <a:ext cx="5035550" cy="496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57" y="1123720"/>
            <a:ext cx="5340350" cy="496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19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463" y="3592577"/>
            <a:ext cx="4763037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73" y="3360145"/>
            <a:ext cx="4283304" cy="440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7" y="416449"/>
            <a:ext cx="4181397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193" y="642842"/>
            <a:ext cx="4494882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27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43" y="517524"/>
            <a:ext cx="4108450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8" y="1277957"/>
            <a:ext cx="5442333" cy="524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9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43" y="352541"/>
            <a:ext cx="10752463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85000"/>
              </a:lnSpc>
              <a:spcBef>
                <a:spcPts val="1000"/>
              </a:spcBef>
              <a:buClr>
                <a:prstClr val="black"/>
              </a:buClr>
            </a:pPr>
            <a:r>
              <a:rPr lang="ru-RU" sz="3600" b="1" dirty="0" smtClean="0">
                <a:solidFill>
                  <a:schemeClr val="accent2"/>
                </a:solidFill>
              </a:rPr>
              <a:t>	</a:t>
            </a:r>
            <a:endParaRPr lang="ru-RU" sz="2000" cap="all" dirty="0">
              <a:solidFill>
                <a:prstClr val="black"/>
              </a:solidFill>
            </a:endParaRPr>
          </a:p>
          <a:p>
            <a:endParaRPr lang="ru-RU" sz="2800" cap="all" dirty="0" smtClean="0">
              <a:solidFill>
                <a:prstClr val="black"/>
              </a:solidFill>
            </a:endParaRPr>
          </a:p>
          <a:p>
            <a:endParaRPr lang="ru-RU" sz="2800" b="1" cap="all" dirty="0">
              <a:solidFill>
                <a:prstClr val="black"/>
              </a:solidFill>
              <a:ea typeface="+mj-ea"/>
              <a:cs typeface="+mj-cs"/>
            </a:endParaRPr>
          </a:p>
          <a:p>
            <a:endParaRPr lang="ru-RU" sz="2800" b="1" cap="all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endParaRPr lang="ru-RU" sz="2700" b="1" dirty="0" smtClean="0">
              <a:solidFill>
                <a:schemeClr val="accent2"/>
              </a:solidFill>
              <a:ea typeface="+mj-ea"/>
              <a:cs typeface="+mj-cs"/>
            </a:endParaRPr>
          </a:p>
          <a:p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5" y="3888953"/>
            <a:ext cx="4131326" cy="280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69" y="623889"/>
            <a:ext cx="2580051" cy="561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376" y="623888"/>
            <a:ext cx="2835180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5" y="352541"/>
            <a:ext cx="4252510" cy="307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36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70" y="198305"/>
            <a:ext cx="11920250" cy="1553378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выяснения проблем, возникающих при дистанционном обучении, составлены анкеты:</a:t>
            </a:r>
            <a:endParaRPr lang="ru-RU" sz="3200" cap="none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0338" y="1553378"/>
            <a:ext cx="5233012" cy="49796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b="1" cap="none" dirty="0" smtClean="0">
                <a:solidFill>
                  <a:schemeClr val="accent2"/>
                </a:solidFill>
              </a:rPr>
              <a:t>Д</a:t>
            </a:r>
            <a:r>
              <a:rPr lang="ru-RU" sz="8000" b="1" cap="none" dirty="0" smtClean="0">
                <a:solidFill>
                  <a:schemeClr val="accent2"/>
                </a:solidFill>
              </a:rPr>
              <a:t>ля учащихся</a:t>
            </a:r>
          </a:p>
          <a:p>
            <a:pPr marL="0" indent="0" algn="just">
              <a:buNone/>
            </a:pPr>
            <a:r>
              <a:rPr lang="ru-RU" sz="5600" cap="none" dirty="0" smtClean="0">
                <a:solidFill>
                  <a:srgbClr val="000000"/>
                </a:solidFill>
                <a:ea typeface="Times New Roman"/>
                <a:cs typeface="Times New Roman"/>
              </a:rPr>
              <a:t>1. Легко ли вам обучаться дистанционно?   а) да      б) нет</a:t>
            </a:r>
            <a:endParaRPr lang="ru-RU" sz="5600" cap="none" dirty="0" smtClean="0"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5600" cap="none" dirty="0" smtClean="0">
                <a:solidFill>
                  <a:srgbClr val="000000"/>
                </a:solidFill>
                <a:ea typeface="Times New Roman"/>
                <a:cs typeface="Times New Roman"/>
              </a:rPr>
              <a:t>2. Как вы можете оценить свои успехи в обучении при помощи дистанционных технологий? а) высоко;    б) удовлетворительно;    в) низко;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ru-RU" sz="5600" cap="none" dirty="0" smtClean="0">
                <a:solidFill>
                  <a:srgbClr val="000000"/>
                </a:solidFill>
                <a:ea typeface="Times New Roman"/>
                <a:cs typeface="Times New Roman"/>
              </a:rPr>
              <a:t>3. Всегда ли удается связаться с педагогом и получить от него ответ?</a:t>
            </a:r>
            <a:r>
              <a:rPr lang="ru-RU" sz="5600" cap="none" dirty="0">
                <a:solidFill>
                  <a:srgbClr val="000000"/>
                </a:solidFill>
                <a:ea typeface="Times New Roman"/>
                <a:cs typeface="Times New Roman"/>
              </a:rPr>
              <a:t> а) да   б) нет   в) </a:t>
            </a:r>
            <a:r>
              <a:rPr lang="ru-RU" sz="5600" cap="none" dirty="0" smtClean="0">
                <a:solidFill>
                  <a:srgbClr val="000000"/>
                </a:solidFill>
                <a:ea typeface="Times New Roman"/>
                <a:cs typeface="Times New Roman"/>
              </a:rPr>
              <a:t>иногда</a:t>
            </a:r>
            <a:endParaRPr lang="ru-RU" sz="5600" cap="none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5600" cap="none" dirty="0" smtClean="0">
                <a:solidFill>
                  <a:srgbClr val="000000"/>
                </a:solidFill>
                <a:ea typeface="Times New Roman"/>
                <a:cs typeface="Times New Roman"/>
              </a:rPr>
              <a:t>4.Помогают ли вам родители при дистанционном обучении? а) да   б) нет   в) иногда</a:t>
            </a:r>
            <a:endParaRPr lang="ru-RU" sz="5600" cap="none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5600" cap="none" dirty="0" smtClean="0">
                <a:ea typeface="Times New Roman"/>
                <a:cs typeface="Times New Roman"/>
              </a:rPr>
              <a:t>5.</a:t>
            </a:r>
            <a:r>
              <a:rPr lang="ru-RU" sz="5600" cap="none" dirty="0" smtClean="0">
                <a:solidFill>
                  <a:srgbClr val="000000"/>
                </a:solidFill>
                <a:ea typeface="Times New Roman"/>
                <a:cs typeface="Times New Roman"/>
              </a:rPr>
              <a:t> Какие трудности есть в дистанционном обучении? (Можно отметить несколько  вариантов) ) а) отсутствие непосредственного общения с педагогом, б) отсутствие общения с учащимися группы, в) недостаточное владение компьютерными технологиями, г) трудности в распределении времени (на учебу, на отдых), д) нет никаких трудностей,</a:t>
            </a:r>
            <a:endParaRPr lang="ru-RU" sz="5600" cap="none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5600" cap="none" dirty="0" smtClean="0">
                <a:solidFill>
                  <a:srgbClr val="000000"/>
                </a:solidFill>
                <a:ea typeface="Times New Roman"/>
                <a:cs typeface="Times New Roman"/>
              </a:rPr>
              <a:t>8. Хотели бы вы продолжать обучение с помощью дистанционных технологий? а) да; б) нет.</a:t>
            </a:r>
            <a:endParaRPr lang="ru-RU" sz="5600" cap="none" dirty="0" smtClean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4200" cap="none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4200" cap="none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4200" cap="none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4200" cap="none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4200" cap="none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4200" cap="none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4200" cap="none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4200" cap="none" dirty="0" smtClean="0">
                <a:solidFill>
                  <a:srgbClr val="000000"/>
                </a:solidFill>
                <a:latin typeface="yandex-sans"/>
                <a:ea typeface="Times New Roman"/>
                <a:cs typeface="Times New Roman"/>
              </a:rPr>
              <a:t>_______________________________________________________</a:t>
            </a:r>
            <a:endParaRPr lang="ru-RU" sz="4200" cap="none" dirty="0" smtClean="0">
              <a:latin typeface="Calibri"/>
              <a:ea typeface="Calibri"/>
              <a:cs typeface="Times New Roman"/>
            </a:endParaRP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14362" y="1465243"/>
            <a:ext cx="5673686" cy="49796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cap="none" dirty="0">
                <a:solidFill>
                  <a:schemeClr val="accent2"/>
                </a:solidFill>
              </a:rPr>
              <a:t>д</a:t>
            </a:r>
            <a:r>
              <a:rPr lang="ru-RU" sz="8000" b="1" cap="none" dirty="0" smtClean="0">
                <a:solidFill>
                  <a:schemeClr val="accent2"/>
                </a:solidFill>
              </a:rPr>
              <a:t>ля родителей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cap="none" dirty="0" smtClean="0">
                <a:solidFill>
                  <a:srgbClr val="000000"/>
                </a:solidFill>
                <a:ea typeface="Times New Roman"/>
                <a:cs typeface="Times New Roman"/>
              </a:rPr>
              <a:t>1.Удовлетворены ли вы качеством дистанционного обучения?</a:t>
            </a:r>
            <a:r>
              <a:rPr lang="ru-RU" sz="5600" cap="none" dirty="0">
                <a:ea typeface="Times New Roman"/>
                <a:cs typeface="Times New Roman"/>
              </a:rPr>
              <a:t> </a:t>
            </a:r>
            <a:r>
              <a:rPr lang="ru-RU" sz="5600" cap="none" dirty="0" smtClean="0">
                <a:ea typeface="Times New Roman"/>
                <a:cs typeface="Times New Roman"/>
              </a:rPr>
              <a:t> </a:t>
            </a:r>
            <a:r>
              <a:rPr lang="ru-RU" sz="5600" cap="none" dirty="0" smtClean="0">
                <a:solidFill>
                  <a:srgbClr val="000000"/>
                </a:solidFill>
                <a:ea typeface="Times New Roman"/>
                <a:cs typeface="Times New Roman"/>
              </a:rPr>
              <a:t>а) да    б)нет    в) не знаю</a:t>
            </a:r>
            <a:endParaRPr lang="ru-RU" sz="5600" cap="none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cap="none" dirty="0" smtClean="0">
                <a:solidFill>
                  <a:srgbClr val="000000"/>
                </a:solidFill>
                <a:ea typeface="Times New Roman"/>
                <a:cs typeface="Times New Roman"/>
              </a:rPr>
              <a:t>2.Какие сложности вы бы хотели отметить при дистанционном обучении?</a:t>
            </a:r>
            <a:r>
              <a:rPr lang="ru-RU" sz="5600" cap="none" dirty="0">
                <a:ea typeface="Times New Roman"/>
                <a:cs typeface="Times New Roman"/>
              </a:rPr>
              <a:t> </a:t>
            </a:r>
            <a:r>
              <a:rPr lang="ru-RU" sz="5600" cap="none" dirty="0" smtClean="0">
                <a:solidFill>
                  <a:srgbClr val="000000"/>
                </a:solidFill>
                <a:ea typeface="Times New Roman"/>
                <a:cs typeface="Times New Roman"/>
              </a:rPr>
              <a:t>а) отсутствие непосредственного общения с педагогом; б) отсутствие общения с коллективом; в) недостаточное владение компьютерными технологиями; г) трудности в распределении времени (на учебу, на отдых);</a:t>
            </a:r>
            <a:r>
              <a:rPr lang="ru-RU" sz="5600" cap="none" dirty="0">
                <a:ea typeface="Times New Roman"/>
                <a:cs typeface="Times New Roman"/>
              </a:rPr>
              <a:t> </a:t>
            </a:r>
            <a:r>
              <a:rPr lang="ru-RU" sz="5600" cap="none" dirty="0" smtClean="0">
                <a:solidFill>
                  <a:srgbClr val="000000"/>
                </a:solidFill>
                <a:ea typeface="Times New Roman"/>
                <a:cs typeface="Times New Roman"/>
              </a:rPr>
              <a:t>д) нет никаких трудностей; е) другое </a:t>
            </a:r>
            <a:endParaRPr lang="ru-RU" sz="5600" cap="none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cap="none" dirty="0" smtClean="0">
                <a:solidFill>
                  <a:srgbClr val="000000"/>
                </a:solidFill>
                <a:ea typeface="Times New Roman"/>
                <a:cs typeface="Times New Roman"/>
              </a:rPr>
              <a:t>3. Всегда ли удается связаться с педагогом и получить от него ответ?</a:t>
            </a:r>
            <a:r>
              <a:rPr lang="ru-RU" sz="5600" cap="none" dirty="0">
                <a:ea typeface="Times New Roman"/>
                <a:cs typeface="Times New Roman"/>
              </a:rPr>
              <a:t> </a:t>
            </a:r>
            <a:r>
              <a:rPr lang="ru-RU" sz="5600" cap="none" dirty="0" smtClean="0">
                <a:ea typeface="Times New Roman"/>
                <a:cs typeface="Times New Roman"/>
              </a:rPr>
              <a:t>     </a:t>
            </a:r>
            <a:r>
              <a:rPr lang="ru-RU" sz="5600" cap="none" dirty="0" smtClean="0">
                <a:solidFill>
                  <a:srgbClr val="000000"/>
                </a:solidFill>
                <a:ea typeface="Times New Roman"/>
                <a:cs typeface="Times New Roman"/>
              </a:rPr>
              <a:t>а )да           б)нет                             в)другое</a:t>
            </a:r>
            <a:endParaRPr lang="ru-RU" sz="5600" cap="none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cap="none" dirty="0">
                <a:solidFill>
                  <a:srgbClr val="000000"/>
                </a:solidFill>
                <a:ea typeface="Times New Roman"/>
                <a:cs typeface="Times New Roman"/>
              </a:rPr>
              <a:t>4</a:t>
            </a:r>
            <a:r>
              <a:rPr lang="ru-RU" sz="5600" cap="none" dirty="0" smtClean="0">
                <a:solidFill>
                  <a:srgbClr val="000000"/>
                </a:solidFill>
                <a:ea typeface="Times New Roman"/>
                <a:cs typeface="Times New Roman"/>
              </a:rPr>
              <a:t>.Помогаете ли вы ребенку при дистанционном обучении?</a:t>
            </a:r>
            <a:r>
              <a:rPr lang="ru-RU" sz="5600" cap="none" dirty="0">
                <a:ea typeface="Times New Roman"/>
                <a:cs typeface="Times New Roman"/>
              </a:rPr>
              <a:t> </a:t>
            </a:r>
            <a:r>
              <a:rPr lang="ru-RU" sz="5600" cap="none" dirty="0" smtClean="0">
                <a:ea typeface="Times New Roman"/>
                <a:cs typeface="Times New Roman"/>
              </a:rPr>
              <a:t> </a:t>
            </a:r>
            <a:r>
              <a:rPr lang="ru-RU" sz="5600" cap="none" dirty="0" smtClean="0">
                <a:solidFill>
                  <a:srgbClr val="000000"/>
                </a:solidFill>
                <a:ea typeface="Times New Roman"/>
                <a:cs typeface="Times New Roman"/>
              </a:rPr>
              <a:t>а)да         б)  нет           в) иногда</a:t>
            </a:r>
            <a:endParaRPr lang="ru-RU" sz="5600" cap="none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cap="none" dirty="0" smtClean="0">
                <a:solidFill>
                  <a:srgbClr val="000000"/>
                </a:solidFill>
                <a:ea typeface="Times New Roman"/>
                <a:cs typeface="Times New Roman"/>
              </a:rPr>
              <a:t>5. Думаете ли вы, что ребенок научился новым навыкам работы с</a:t>
            </a:r>
            <a:r>
              <a:rPr lang="ru-RU" sz="5600" cap="none" dirty="0">
                <a:ea typeface="Times New Roman"/>
                <a:cs typeface="Times New Roman"/>
              </a:rPr>
              <a:t> </a:t>
            </a:r>
            <a:r>
              <a:rPr lang="ru-RU" sz="5600" cap="none" dirty="0" smtClean="0">
                <a:solidFill>
                  <a:srgbClr val="000000"/>
                </a:solidFill>
                <a:ea typeface="Times New Roman"/>
                <a:cs typeface="Times New Roman"/>
              </a:rPr>
              <a:t>информационными технологиями?    а) да      б) нет  если ответ «да», то коротко опишите </a:t>
            </a:r>
            <a:endParaRPr lang="ru-RU" sz="5600" cap="none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cap="none" dirty="0" smtClean="0">
                <a:solidFill>
                  <a:srgbClr val="000000"/>
                </a:solidFill>
                <a:ea typeface="Times New Roman"/>
                <a:cs typeface="Times New Roman"/>
              </a:rPr>
              <a:t>6.Заметили ли вы, у ребенка повышения уровня самоорганизации,</a:t>
            </a:r>
            <a:r>
              <a:rPr lang="ru-RU" sz="5600" cap="none" dirty="0">
                <a:ea typeface="Times New Roman"/>
                <a:cs typeface="Times New Roman"/>
              </a:rPr>
              <a:t> </a:t>
            </a:r>
            <a:r>
              <a:rPr lang="ru-RU" sz="5600" cap="none" dirty="0">
                <a:solidFill>
                  <a:srgbClr val="000000"/>
                </a:solidFill>
                <a:ea typeface="Times New Roman"/>
                <a:cs typeface="Times New Roman"/>
              </a:rPr>
              <a:t>с</a:t>
            </a:r>
            <a:r>
              <a:rPr lang="ru-RU" sz="5600" cap="none" dirty="0" smtClean="0">
                <a:solidFill>
                  <a:srgbClr val="000000"/>
                </a:solidFill>
                <a:ea typeface="Times New Roman"/>
                <a:cs typeface="Times New Roman"/>
              </a:rPr>
              <a:t>амодисциплины?   а) да     б) нет     если ответ «да», в чем оно проявляется </a:t>
            </a:r>
            <a:endParaRPr lang="ru-RU" sz="5600" cap="none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cap="none" dirty="0" smtClean="0">
                <a:solidFill>
                  <a:srgbClr val="000000"/>
                </a:solidFill>
                <a:ea typeface="Times New Roman"/>
                <a:cs typeface="Times New Roman"/>
              </a:rPr>
              <a:t>Ваши предложения для улучшения качества дистанционного обучения?</a:t>
            </a:r>
            <a:endParaRPr lang="ru-RU" sz="5600" cap="none" dirty="0" smtClean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cap="none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70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52541"/>
            <a:ext cx="10364451" cy="148727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анкетирования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4741" y="1498294"/>
            <a:ext cx="10792859" cy="4880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cap="none" dirty="0" smtClean="0">
                <a:solidFill>
                  <a:schemeClr val="accent2"/>
                </a:solidFill>
              </a:rPr>
              <a:t>	</a:t>
            </a:r>
            <a:r>
              <a:rPr lang="ru-RU" sz="4100" b="1" cap="none" dirty="0" smtClean="0">
                <a:solidFill>
                  <a:schemeClr val="accent2"/>
                </a:solidFill>
              </a:rPr>
              <a:t>В анкетировании приняли участие:</a:t>
            </a:r>
          </a:p>
          <a:p>
            <a:pPr marL="0" indent="0">
              <a:buNone/>
            </a:pPr>
            <a:r>
              <a:rPr lang="ru-RU" sz="4100" b="1" cap="none" dirty="0" smtClean="0">
                <a:solidFill>
                  <a:schemeClr val="accent2"/>
                </a:solidFill>
              </a:rPr>
              <a:t> - учащихся – 46  </a:t>
            </a:r>
          </a:p>
          <a:p>
            <a:pPr marL="0" indent="0">
              <a:buNone/>
            </a:pPr>
            <a:r>
              <a:rPr lang="ru-RU" sz="4100" b="1" cap="none" dirty="0" smtClean="0">
                <a:solidFill>
                  <a:schemeClr val="accent2"/>
                </a:solidFill>
              </a:rPr>
              <a:t>- </a:t>
            </a:r>
            <a:r>
              <a:rPr lang="ru-RU" sz="4100" b="1" cap="none" dirty="0">
                <a:solidFill>
                  <a:schemeClr val="accent2"/>
                </a:solidFill>
              </a:rPr>
              <a:t>р</a:t>
            </a:r>
            <a:r>
              <a:rPr lang="ru-RU" sz="4100" b="1" cap="none" dirty="0" smtClean="0">
                <a:solidFill>
                  <a:schemeClr val="accent2"/>
                </a:solidFill>
              </a:rPr>
              <a:t>одителей - 43</a:t>
            </a:r>
            <a:endParaRPr lang="ru-RU" sz="4100" cap="none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4100" b="1" cap="none" dirty="0" smtClean="0">
                <a:solidFill>
                  <a:schemeClr val="accent2"/>
                </a:solidFill>
              </a:rPr>
              <a:t>По итогам анкетирования было установлено:</a:t>
            </a:r>
            <a:endParaRPr lang="ru-RU" sz="4100" cap="none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4100" b="1" cap="none" dirty="0" smtClean="0">
                <a:solidFill>
                  <a:schemeClr val="accent2"/>
                </a:solidFill>
              </a:rPr>
              <a:t>- положительно оценили процесс дистанционного обучения 31% от общего числа респондентов,</a:t>
            </a:r>
          </a:p>
          <a:p>
            <a:pPr marL="0" indent="0">
              <a:buNone/>
            </a:pPr>
            <a:r>
              <a:rPr lang="ru-RU" sz="4100" b="1" cap="none" dirty="0">
                <a:solidFill>
                  <a:schemeClr val="accent2"/>
                </a:solidFill>
              </a:rPr>
              <a:t> </a:t>
            </a:r>
            <a:r>
              <a:rPr lang="ru-RU" sz="4100" b="1" cap="none" dirty="0" smtClean="0">
                <a:solidFill>
                  <a:schemeClr val="accent2"/>
                </a:solidFill>
              </a:rPr>
              <a:t>- негативно </a:t>
            </a:r>
            <a:r>
              <a:rPr lang="ru-RU" sz="4100" b="1" cap="none" dirty="0">
                <a:solidFill>
                  <a:schemeClr val="accent2"/>
                </a:solidFill>
              </a:rPr>
              <a:t>отнеслись к такой форме </a:t>
            </a:r>
            <a:r>
              <a:rPr lang="ru-RU" sz="4100" b="1" cap="none" dirty="0" smtClean="0">
                <a:solidFill>
                  <a:schemeClr val="accent2"/>
                </a:solidFill>
              </a:rPr>
              <a:t>обучения - 69 %</a:t>
            </a:r>
            <a:endParaRPr lang="ru-RU" sz="4100" cap="none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0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06" y="916905"/>
            <a:ext cx="3128790" cy="543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14" y="916906"/>
            <a:ext cx="3205908" cy="543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02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383" y="618517"/>
            <a:ext cx="10364451" cy="3185387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270" y="330506"/>
            <a:ext cx="7938086" cy="56150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cap="none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4000" b="1" cap="none" dirty="0">
              <a:solidFill>
                <a:schemeClr val="accent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01" y="490500"/>
            <a:ext cx="3872649" cy="6063861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10" y="743888"/>
            <a:ext cx="4388576" cy="676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95657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571</TotalTime>
  <Words>354</Words>
  <Application>Microsoft Office PowerPoint</Application>
  <PresentationFormat>Произвольный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Капля</vt:lpstr>
      <vt:lpstr>  «Дистанционное обучение рисованию» 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выяснения проблем, возникающих при дистанционном обучении, составлены анкеты:</vt:lpstr>
      <vt:lpstr>Результаты анкетирования</vt:lpstr>
      <vt:lpstr>Презентация PowerPoint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 РИСОВАНИЮ</dc:title>
  <dc:creator>Илья Кабанов</dc:creator>
  <cp:lastModifiedBy>Пользователь Windows</cp:lastModifiedBy>
  <cp:revision>60</cp:revision>
  <dcterms:created xsi:type="dcterms:W3CDTF">2021-04-04T07:27:10Z</dcterms:created>
  <dcterms:modified xsi:type="dcterms:W3CDTF">2021-04-15T06:47:16Z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1512898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